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92" r:id="rId2"/>
  </p:sldMasterIdLst>
  <p:sldIdLst>
    <p:sldId id="256" r:id="rId3"/>
    <p:sldId id="262" r:id="rId4"/>
    <p:sldId id="258" r:id="rId5"/>
    <p:sldId id="263" r:id="rId6"/>
    <p:sldId id="274" r:id="rId7"/>
    <p:sldId id="264" r:id="rId8"/>
    <p:sldId id="259" r:id="rId9"/>
    <p:sldId id="265" r:id="rId10"/>
    <p:sldId id="275" r:id="rId11"/>
    <p:sldId id="266" r:id="rId12"/>
    <p:sldId id="260" r:id="rId13"/>
    <p:sldId id="267" r:id="rId14"/>
    <p:sldId id="268" r:id="rId15"/>
    <p:sldId id="269" r:id="rId16"/>
    <p:sldId id="261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Брейн</a:t>
            </a:r>
            <a:r>
              <a:rPr lang="ru-RU" dirty="0" smtClean="0"/>
              <a:t>-ринг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2088232"/>
          </a:xfrm>
        </p:spPr>
        <p:txBody>
          <a:bodyPr>
            <a:noAutofit/>
          </a:bodyPr>
          <a:lstStyle/>
          <a:p>
            <a:r>
              <a:rPr lang="ru-RU" sz="4400" dirty="0" smtClean="0"/>
              <a:t>Математическая игра</a:t>
            </a:r>
          </a:p>
          <a:p>
            <a:r>
              <a:rPr lang="ru-RU" sz="4400" dirty="0" smtClean="0"/>
              <a:t> для 5-11 классов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946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ctr">
              <a:buNone/>
            </a:pPr>
            <a:r>
              <a:rPr lang="ru-RU" sz="2800" dirty="0">
                <a:solidFill>
                  <a:prstClr val="black"/>
                </a:solidFill>
              </a:rPr>
              <a:t>Замените звездочки цифрами</a:t>
            </a:r>
            <a:r>
              <a:rPr lang="ru-RU" sz="2800" dirty="0" smtClean="0">
                <a:solidFill>
                  <a:prstClr val="black"/>
                </a:solidFill>
              </a:rPr>
              <a:t>:</a:t>
            </a:r>
          </a:p>
          <a:p>
            <a:pPr lvl="0" indent="0" algn="ctr">
              <a:buNone/>
            </a:pPr>
            <a:r>
              <a:rPr lang="ru-RU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* 3 * 7</a:t>
            </a:r>
          </a:p>
          <a:p>
            <a:pPr lvl="0" indent="0" algn="ctr">
              <a:buNone/>
            </a:pPr>
            <a:r>
              <a:rPr lang="ru-RU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8 9 5 *</a:t>
            </a:r>
          </a:p>
          <a:p>
            <a:pPr lvl="0" indent="0" algn="ctr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5 * 7 5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8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344816" cy="3672408"/>
          </a:xfrm>
        </p:spPr>
        <p:txBody>
          <a:bodyPr>
            <a:normAutofit/>
          </a:bodyPr>
          <a:lstStyle/>
          <a:p>
            <a:pPr indent="0" algn="r">
              <a:buNone/>
            </a:pPr>
            <a:r>
              <a:rPr lang="ru-RU" sz="2800" dirty="0" smtClean="0"/>
              <a:t>Математика выявляет порядок, </a:t>
            </a:r>
          </a:p>
          <a:p>
            <a:pPr indent="0" algn="r">
              <a:buNone/>
            </a:pPr>
            <a:r>
              <a:rPr lang="ru-RU" sz="2800" dirty="0" smtClean="0"/>
              <a:t>симметрию и определенность, </a:t>
            </a:r>
          </a:p>
          <a:p>
            <a:pPr indent="0" algn="r">
              <a:buNone/>
            </a:pPr>
            <a:r>
              <a:rPr lang="ru-RU" sz="2800" dirty="0" smtClean="0"/>
              <a:t>а это – </a:t>
            </a:r>
          </a:p>
          <a:p>
            <a:pPr indent="0" algn="r">
              <a:buNone/>
            </a:pPr>
            <a:r>
              <a:rPr lang="ru-RU" sz="2800" dirty="0" smtClean="0"/>
              <a:t>важнейшие виды прекрасного.</a:t>
            </a:r>
          </a:p>
          <a:p>
            <a:pPr indent="0" algn="r">
              <a:buNone/>
            </a:pPr>
            <a:r>
              <a:rPr lang="ru-RU" sz="2800" dirty="0" smtClean="0"/>
              <a:t>Аристотель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486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6584776" cy="2934816"/>
          </a:xfrm>
        </p:spPr>
        <p:txBody>
          <a:bodyPr/>
          <a:lstStyle/>
          <a:p>
            <a:pPr lvl="0" indent="0" algn="just">
              <a:buNone/>
            </a:pPr>
            <a:r>
              <a:rPr lang="ru-RU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музее есть две лестницы, покрытые ковровыми дорожками. Высота первой лестницы 13 м, а длина ее основания 20 м. Высота второй – 11 м, а длина основания – 22 м. Какая из ковровых дорожек длиннее?</a:t>
            </a:r>
          </a:p>
        </p:txBody>
      </p:sp>
    </p:spTree>
    <p:extLst>
      <p:ext uri="{BB962C8B-B14F-4D97-AF65-F5344CB8AC3E}">
        <p14:creationId xmlns:p14="http://schemas.microsoft.com/office/powerpoint/2010/main" val="3155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just">
              <a:buNone/>
            </a:pPr>
            <a:r>
              <a:rPr lang="ru-RU" dirty="0" smtClean="0"/>
              <a:t>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устройства прямолинейной изгороди вкопали 100 столбов. Между соседними столбами было по 3 м. Какова длина изгороди?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84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Расставьте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скобки так,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чтобы получился верный результат:</a:t>
            </a:r>
          </a:p>
          <a:p>
            <a:pPr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100 - 20 ∙ 3 + 2 = 400</a:t>
            </a:r>
          </a:p>
          <a:p>
            <a:pPr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4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7272808" cy="3600400"/>
          </a:xfrm>
        </p:spPr>
        <p:txBody>
          <a:bodyPr>
            <a:normAutofit/>
          </a:bodyPr>
          <a:lstStyle/>
          <a:p>
            <a:pPr indent="0" algn="r">
              <a:buNone/>
            </a:pPr>
            <a:r>
              <a:rPr lang="ru-RU" sz="3200" dirty="0" smtClean="0"/>
              <a:t>То, что сейчас доказано, </a:t>
            </a:r>
          </a:p>
          <a:p>
            <a:pPr indent="0" algn="r">
              <a:buNone/>
            </a:pPr>
            <a:r>
              <a:rPr lang="ru-RU" sz="3200" dirty="0"/>
              <a:t>о</a:t>
            </a:r>
            <a:r>
              <a:rPr lang="ru-RU" sz="3200" dirty="0" smtClean="0"/>
              <a:t>днажды было всего лишь </a:t>
            </a:r>
          </a:p>
          <a:p>
            <a:pPr indent="0" algn="r">
              <a:buNone/>
            </a:pPr>
            <a:r>
              <a:rPr lang="ru-RU" sz="3200" dirty="0"/>
              <a:t>в</a:t>
            </a:r>
            <a:r>
              <a:rPr lang="ru-RU" sz="3200" dirty="0" smtClean="0"/>
              <a:t>ыдумкой.</a:t>
            </a:r>
          </a:p>
          <a:p>
            <a:pPr indent="0" algn="r">
              <a:buNone/>
            </a:pPr>
            <a:r>
              <a:rPr lang="ru-RU" sz="3200" dirty="0" smtClean="0"/>
              <a:t>У. Блейк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876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       Который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из рядов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лишний:</a:t>
            </a:r>
          </a:p>
          <a:p>
            <a:pPr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      2      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5       8       11       14</a:t>
            </a:r>
          </a:p>
          <a:p>
            <a:pPr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         1       4        7      10       13</a:t>
            </a:r>
          </a:p>
          <a:p>
            <a:pPr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        10      20     30     40       50</a:t>
            </a:r>
          </a:p>
          <a:p>
            <a:pPr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         3        6       9      12       15</a:t>
            </a:r>
          </a:p>
          <a:p>
            <a:pPr lv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192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7128792" cy="3456384"/>
          </a:xfrm>
        </p:spPr>
        <p:txBody>
          <a:bodyPr>
            <a:normAutofit fontScale="92500" lnSpcReduction="10000"/>
          </a:bodyPr>
          <a:lstStyle/>
          <a:p>
            <a:pPr lvl="0" indent="0" algn="just">
              <a:buNone/>
            </a:pPr>
            <a:r>
              <a:rPr lang="ru-RU" dirty="0" smtClean="0"/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охотника варили кашу. Первый насыпал 2 кружки крупы, второй – одну, а у третьего крупы не было. Каши они съели поровну. После обеда третий охотник говорит: «Спасибо за угощение. Вот вам 5 патронов, разделите их сами в соответствии с вашим вкладом в мою порцию каши». Как нужно разделить 5 патронов между двумя охотниками?         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823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ctr">
              <a:buNone/>
            </a:pPr>
            <a:r>
              <a:rPr lang="ru-RU" dirty="0" smtClean="0"/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записи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 8 8 8 8 8 8 = 1000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поставьте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 некоторыми цифрами знак сложения так, чтобы получилось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равенство.</a:t>
            </a:r>
          </a:p>
        </p:txBody>
      </p:sp>
    </p:spTree>
    <p:extLst>
      <p:ext uri="{BB962C8B-B14F-4D97-AF65-F5344CB8AC3E}">
        <p14:creationId xmlns:p14="http://schemas.microsoft.com/office/powerpoint/2010/main" val="3224362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нового вы узнали?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 понравился больше всего?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удивило?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 вы зададите дома родителям, друзьям?</a:t>
            </a:r>
          </a:p>
        </p:txBody>
      </p:sp>
    </p:spTree>
    <p:extLst>
      <p:ext uri="{BB962C8B-B14F-4D97-AF65-F5344CB8AC3E}">
        <p14:creationId xmlns:p14="http://schemas.microsoft.com/office/powerpoint/2010/main" val="292855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200" i="1" cap="none" spc="0" dirty="0">
                <a:solidFill>
                  <a:prstClr val="black"/>
                </a:solidFill>
                <a:ea typeface="+mn-ea"/>
                <a:cs typeface="+mn-cs"/>
              </a:rPr>
              <a:t>О</a:t>
            </a:r>
            <a:r>
              <a:rPr lang="ru-RU" sz="3200" i="1" cap="none" spc="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3200" i="1" cap="none" spc="0" dirty="0">
                <a:solidFill>
                  <a:prstClr val="black"/>
                </a:solidFill>
                <a:ea typeface="+mn-ea"/>
                <a:cs typeface="+mn-cs"/>
              </a:rPr>
              <a:t>царице всех наук</a:t>
            </a:r>
            <a:r>
              <a:rPr lang="ru-RU" sz="3200" cap="none" spc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cap="none" spc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i="1" cap="none" spc="0" dirty="0" smtClean="0">
                <a:solidFill>
                  <a:prstClr val="black"/>
                </a:solidFill>
                <a:ea typeface="+mn-ea"/>
                <a:cs typeface="+mn-cs"/>
              </a:rPr>
              <a:t>поведем </a:t>
            </a:r>
            <a:r>
              <a:rPr lang="ru-RU" sz="3200" i="1" cap="none" spc="0" dirty="0">
                <a:solidFill>
                  <a:prstClr val="black"/>
                </a:solidFill>
                <a:ea typeface="+mn-ea"/>
                <a:cs typeface="+mn-cs"/>
              </a:rPr>
              <a:t>сегодня с вами речь.</a:t>
            </a:r>
            <a:endParaRPr lang="ru-RU" sz="3200" cap="none" spc="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744416"/>
          </a:xfrm>
        </p:spPr>
        <p:txBody>
          <a:bodyPr>
            <a:no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 smtClean="0">
                <a:solidFill>
                  <a:prstClr val="black"/>
                </a:solidFill>
              </a:rPr>
              <a:t>Не </a:t>
            </a:r>
            <a:r>
              <a:rPr lang="ru-RU" sz="2000" i="1" dirty="0">
                <a:solidFill>
                  <a:prstClr val="black"/>
                </a:solidFill>
              </a:rPr>
              <a:t>случайно ей такой почет</a:t>
            </a:r>
            <a:endParaRPr lang="ru-RU" sz="20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prstClr val="black"/>
                </a:solidFill>
              </a:rPr>
              <a:t>Это ей дано давать ответы,</a:t>
            </a:r>
            <a:endParaRPr lang="ru-RU" sz="20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prstClr val="black"/>
                </a:solidFill>
              </a:rPr>
              <a:t>Как хороший выполнить расчет</a:t>
            </a:r>
            <a:endParaRPr lang="ru-RU" sz="20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prstClr val="black"/>
                </a:solidFill>
              </a:rPr>
              <a:t>Для постройки здания, ракеты.</a:t>
            </a:r>
            <a:endParaRPr lang="ru-RU" sz="20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prstClr val="black"/>
                </a:solidFill>
              </a:rPr>
              <a:t>Есть  о математике молва,</a:t>
            </a:r>
            <a:endParaRPr lang="ru-RU" sz="20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prstClr val="black"/>
                </a:solidFill>
              </a:rPr>
              <a:t>Что она в порядок ум приводит.</a:t>
            </a:r>
            <a:endParaRPr lang="ru-RU" sz="20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prstClr val="black"/>
                </a:solidFill>
              </a:rPr>
              <a:t>Потому хорошие слова</a:t>
            </a:r>
            <a:endParaRPr lang="ru-RU" sz="20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prstClr val="black"/>
                </a:solidFill>
              </a:rPr>
              <a:t>Часто говорят о ней в народе.</a:t>
            </a:r>
            <a:endParaRPr lang="ru-RU" sz="20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prstClr val="black"/>
                </a:solidFill>
              </a:rPr>
              <a:t>Ты нам, математика, даешь</a:t>
            </a:r>
            <a:endParaRPr lang="ru-RU" sz="20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prstClr val="black"/>
                </a:solidFill>
              </a:rPr>
              <a:t>Для победы трудностей закалку,</a:t>
            </a:r>
            <a:endParaRPr lang="ru-RU" sz="20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prstClr val="black"/>
                </a:solidFill>
              </a:rPr>
              <a:t>Учится с тобою молодежь</a:t>
            </a:r>
            <a:endParaRPr lang="ru-RU" sz="20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prstClr val="black"/>
                </a:solidFill>
              </a:rPr>
              <a:t>Развивать и волю, и смекалку.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7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ПЕРВЫЙ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7488832" cy="3209529"/>
          </a:xfrm>
        </p:spPr>
        <p:txBody>
          <a:bodyPr>
            <a:normAutofit/>
          </a:bodyPr>
          <a:lstStyle/>
          <a:p>
            <a:pPr indent="0" algn="r">
              <a:buNone/>
            </a:pPr>
            <a:r>
              <a:rPr lang="ru-RU" sz="2800" dirty="0" smtClean="0"/>
              <a:t>Предмет </a:t>
            </a:r>
            <a:r>
              <a:rPr lang="ru-RU" sz="2800" dirty="0"/>
              <a:t>математики настолько  серьезен, </a:t>
            </a:r>
            <a:endParaRPr lang="ru-RU" sz="2800" dirty="0" smtClean="0"/>
          </a:p>
          <a:p>
            <a:pPr indent="0" algn="r">
              <a:buNone/>
            </a:pPr>
            <a:r>
              <a:rPr lang="ru-RU" sz="2800" dirty="0" smtClean="0"/>
              <a:t>что </a:t>
            </a:r>
            <a:r>
              <a:rPr lang="ru-RU" sz="2800" dirty="0"/>
              <a:t>нужно не </a:t>
            </a:r>
            <a:r>
              <a:rPr lang="ru-RU" sz="2800" dirty="0" smtClean="0"/>
              <a:t>упускать случая</a:t>
            </a:r>
          </a:p>
          <a:p>
            <a:pPr indent="0" algn="r">
              <a:buNone/>
            </a:pPr>
            <a:r>
              <a:rPr lang="ru-RU" sz="2800" dirty="0" smtClean="0"/>
              <a:t>делать его занимательным</a:t>
            </a:r>
            <a:r>
              <a:rPr lang="ru-RU" sz="3000" dirty="0" smtClean="0"/>
              <a:t>.</a:t>
            </a:r>
            <a:r>
              <a:rPr lang="ru-RU" sz="2400" dirty="0" smtClean="0"/>
              <a:t>                             </a:t>
            </a:r>
            <a:r>
              <a:rPr lang="ru-RU" dirty="0" smtClean="0"/>
              <a:t>                                                                                                     </a:t>
            </a:r>
          </a:p>
          <a:p>
            <a:pPr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</a:t>
            </a:r>
            <a:r>
              <a:rPr lang="ru-RU" sz="2800" dirty="0" smtClean="0"/>
              <a:t>Б</a:t>
            </a:r>
            <a:r>
              <a:rPr lang="ru-RU" sz="2800" dirty="0"/>
              <a:t>. </a:t>
            </a:r>
            <a:r>
              <a:rPr lang="ru-RU" sz="2800" dirty="0" smtClean="0"/>
              <a:t>Паскаль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11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2800" dirty="0" smtClean="0"/>
              <a:t>Восстановите цепочку вычислений:</a:t>
            </a:r>
            <a:endParaRPr lang="ru-RU" sz="2800" dirty="0"/>
          </a:p>
          <a:p>
            <a:pPr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40 : 5 · 3  : 6 + 46    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62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треугольников?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dirty="0"/>
          </a:p>
        </p:txBody>
      </p:sp>
      <p:pic>
        <p:nvPicPr>
          <p:cNvPr id="1026" name="Picture 2" descr="C:\Users\история\Desktop\брейн-ринг\квадрат к игре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r="-3084"/>
          <a:stretch/>
        </p:blipFill>
        <p:spPr bwMode="auto">
          <a:xfrm>
            <a:off x="1403648" y="2492896"/>
            <a:ext cx="64087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0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sz="2800" dirty="0" smtClean="0"/>
              <a:t>Замените звездочки цифрами:</a:t>
            </a:r>
          </a:p>
          <a:p>
            <a:pPr indent="0" algn="ctr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5 * 8 *</a:t>
            </a:r>
          </a:p>
          <a:p>
            <a:pPr indent="0" algn="ctr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  * 3 9 7</a:t>
            </a:r>
          </a:p>
          <a:p>
            <a:pPr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8 2 * 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8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416824" cy="3528392"/>
          </a:xfrm>
        </p:spPr>
        <p:txBody>
          <a:bodyPr>
            <a:normAutofit/>
          </a:bodyPr>
          <a:lstStyle/>
          <a:p>
            <a:pPr indent="0" algn="r">
              <a:buNone/>
            </a:pPr>
            <a:r>
              <a:rPr lang="ru-RU" sz="3200" dirty="0" smtClean="0"/>
              <a:t>Математику нельзя изучать,</a:t>
            </a:r>
          </a:p>
          <a:p>
            <a:pPr indent="0" algn="r">
              <a:buNone/>
            </a:pPr>
            <a:r>
              <a:rPr lang="ru-RU" sz="3200" dirty="0"/>
              <a:t>н</a:t>
            </a:r>
            <a:r>
              <a:rPr lang="ru-RU" sz="3200" dirty="0" smtClean="0"/>
              <a:t>аблюдая, </a:t>
            </a:r>
          </a:p>
          <a:p>
            <a:pPr indent="0" algn="r">
              <a:buNone/>
            </a:pPr>
            <a:r>
              <a:rPr lang="ru-RU" sz="3200" dirty="0" smtClean="0"/>
              <a:t>как это делает сосед.</a:t>
            </a:r>
          </a:p>
          <a:p>
            <a:pPr indent="0" algn="r">
              <a:buNone/>
            </a:pPr>
            <a:r>
              <a:rPr lang="ru-RU" sz="2800" dirty="0" smtClean="0"/>
              <a:t>А. </a:t>
            </a:r>
            <a:r>
              <a:rPr lang="ru-RU" sz="2800" dirty="0" err="1" smtClean="0"/>
              <a:t>Нивен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6525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indent="0" algn="ctr">
              <a:buNone/>
            </a:pPr>
            <a:r>
              <a:rPr lang="ru-RU" sz="2800" dirty="0">
                <a:solidFill>
                  <a:prstClr val="black"/>
                </a:solidFill>
              </a:rPr>
              <a:t>Восстановите цепочку вычислений</a:t>
            </a:r>
            <a:r>
              <a:rPr lang="ru-RU" sz="2800" dirty="0" smtClean="0">
                <a:solidFill>
                  <a:prstClr val="black"/>
                </a:solidFill>
              </a:rPr>
              <a:t>:</a:t>
            </a:r>
          </a:p>
          <a:p>
            <a:pPr lvl="0" indent="0" algn="ctr">
              <a:buNone/>
            </a:pPr>
            <a:r>
              <a:rPr lang="ru-RU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 – 70 · 5 : 25 + 26</a:t>
            </a:r>
            <a:endParaRPr lang="ru-RU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1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прямоугольников?</a:t>
            </a:r>
            <a:endParaRPr lang="ru-RU" dirty="0"/>
          </a:p>
        </p:txBody>
      </p:sp>
      <p:pic>
        <p:nvPicPr>
          <p:cNvPr id="4" name="Picture 2" descr="C:\Users\история\Desktop\брейн-ринг\квадрат к игре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r="-3084"/>
          <a:stretch/>
        </p:blipFill>
        <p:spPr bwMode="auto">
          <a:xfrm>
            <a:off x="1371600" y="2613996"/>
            <a:ext cx="6400800" cy="26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49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150</TotalTime>
  <Words>466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1_Кутюр</vt:lpstr>
      <vt:lpstr>Кутюр</vt:lpstr>
      <vt:lpstr>Брейн-ринг</vt:lpstr>
      <vt:lpstr>О царице всех наук поведем сегодня с вами речь.</vt:lpstr>
      <vt:lpstr>     ПЕРВЫЙ ТУР</vt:lpstr>
      <vt:lpstr>ПЕРВЫЙ ТУР</vt:lpstr>
      <vt:lpstr>Сколько треугольников?</vt:lpstr>
      <vt:lpstr>Первый тур</vt:lpstr>
      <vt:lpstr>Второй тур</vt:lpstr>
      <vt:lpstr>Второй тур</vt:lpstr>
      <vt:lpstr>Сколько прямоугольников?</vt:lpstr>
      <vt:lpstr>ВТОРОЙ ТУР</vt:lpstr>
      <vt:lpstr>ТРЕТИЙ ТУР</vt:lpstr>
      <vt:lpstr>Третий тур</vt:lpstr>
      <vt:lpstr>ТРЕТИЙ ТУР</vt:lpstr>
      <vt:lpstr>Третий тур</vt:lpstr>
      <vt:lpstr>ЧЕТВЕРТЫЙ ТУР</vt:lpstr>
      <vt:lpstr>ЧЕТВЕРТЫЙ ТУР</vt:lpstr>
      <vt:lpstr>Четвертый тур</vt:lpstr>
      <vt:lpstr>ЧЕТВЕРТЫЙ ТУР</vt:lpstr>
      <vt:lpstr>ИТОГ ИГРЫ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Брейн-ринг</dc:title>
  <dc:creator>математика</dc:creator>
  <cp:lastModifiedBy>история</cp:lastModifiedBy>
  <cp:revision>18</cp:revision>
  <dcterms:created xsi:type="dcterms:W3CDTF">2015-09-29T06:15:42Z</dcterms:created>
  <dcterms:modified xsi:type="dcterms:W3CDTF">2015-10-07T07:52:20Z</dcterms:modified>
</cp:coreProperties>
</file>